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324" r:id="rId3"/>
    <p:sldId id="339" r:id="rId4"/>
    <p:sldId id="338" r:id="rId5"/>
    <p:sldId id="327" r:id="rId6"/>
    <p:sldId id="311" r:id="rId7"/>
    <p:sldId id="326" r:id="rId8"/>
    <p:sldId id="330" r:id="rId9"/>
    <p:sldId id="329" r:id="rId10"/>
    <p:sldId id="331" r:id="rId11"/>
    <p:sldId id="332" r:id="rId12"/>
    <p:sldId id="333" r:id="rId13"/>
    <p:sldId id="334" r:id="rId14"/>
    <p:sldId id="335" r:id="rId15"/>
    <p:sldId id="340" r:id="rId16"/>
    <p:sldId id="341" r:id="rId17"/>
    <p:sldId id="328" r:id="rId18"/>
    <p:sldId id="33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52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C215"/>
    <a:srgbClr val="68FF00"/>
    <a:srgbClr val="90BA4C"/>
    <a:srgbClr val="00B707"/>
    <a:srgbClr val="76FF2C"/>
    <a:srgbClr val="FFFFFF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8" autoAdjust="0"/>
    <p:restoredTop sz="94707" autoAdjust="0"/>
  </p:normalViewPr>
  <p:slideViewPr>
    <p:cSldViewPr snapToGrid="0" snapToObjects="1">
      <p:cViewPr varScale="1">
        <p:scale>
          <a:sx n="105" d="100"/>
          <a:sy n="105" d="100"/>
        </p:scale>
        <p:origin x="-424" y="-96"/>
      </p:cViewPr>
      <p:guideLst>
        <p:guide orient="horz" pos="1852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/>
              </a:defRPr>
            </a:lvl1pPr>
          </a:lstStyle>
          <a:p>
            <a:fld id="{BB23DE05-79CE-457B-A8A9-A521107F2279}" type="datetimeFigureOut">
              <a:rPr lang="en-US" smtClean="0"/>
              <a:pPr/>
              <a:t>3/31/16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64187147-1BAB-47CC-AF1A-6A1255FA26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99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87147-1BAB-47CC-AF1A-6A1255FA26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87147-1BAB-47CC-AF1A-6A1255FA267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4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87147-1BAB-47CC-AF1A-6A1255FA267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41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87147-1BAB-47CC-AF1A-6A1255FA26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3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Century Gothic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Century Gothic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Century Gothic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Century Gothic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Century Gothic"/>
              </a:defRPr>
            </a:lvl1pPr>
          </a:lstStyle>
          <a:p>
            <a:fld id="{B61BEF0D-F0BB-DE4B-95CE-6DB70DBA9567}" type="datetimeFigureOut">
              <a:rPr lang="en-US" smtClean="0"/>
              <a:pPr/>
              <a:t>3/31/16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Century Gothic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Century Gothic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Century Gothic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Century Gothic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Century Gothic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Century Gothic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Century Gothic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22210"/>
            <a:ext cx="12192000" cy="444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6000" dirty="0">
                <a:solidFill>
                  <a:srgbClr val="6EC215"/>
                </a:solidFill>
                <a:latin typeface="Century Gothic"/>
                <a:cs typeface="Century Gothic"/>
              </a:rPr>
              <a:t>T</a:t>
            </a:r>
            <a:r>
              <a:rPr lang="en-US" sz="4400" dirty="0">
                <a:solidFill>
                  <a:srgbClr val="6EC215"/>
                </a:solidFill>
                <a:latin typeface="Century Gothic"/>
                <a:cs typeface="Century Gothic"/>
              </a:rPr>
              <a:t>he </a:t>
            </a:r>
            <a:r>
              <a:rPr lang="en-US" sz="6000" dirty="0" smtClean="0">
                <a:solidFill>
                  <a:srgbClr val="6EC215"/>
                </a:solidFill>
                <a:latin typeface="Edwardian Script ITC"/>
                <a:cs typeface="Edwardian Script ITC"/>
              </a:rPr>
              <a:t>D </a:t>
            </a:r>
            <a:r>
              <a:rPr lang="en-US" sz="4400" dirty="0" err="1" smtClean="0">
                <a:solidFill>
                  <a:srgbClr val="6EC215"/>
                </a:solidFill>
                <a:latin typeface="Century Gothic"/>
                <a:cs typeface="Century Gothic"/>
              </a:rPr>
              <a:t>igital</a:t>
            </a:r>
            <a:r>
              <a:rPr lang="en-US" sz="4400" dirty="0" smtClean="0">
                <a:solidFill>
                  <a:srgbClr val="6EC215"/>
                </a:solidFill>
                <a:latin typeface="Century Gothic"/>
                <a:cs typeface="Century Gothic"/>
              </a:rPr>
              <a:t> </a:t>
            </a:r>
            <a:r>
              <a:rPr lang="en-US" sz="6000" dirty="0" smtClean="0">
                <a:solidFill>
                  <a:srgbClr val="6EC215"/>
                </a:solidFill>
                <a:latin typeface="Edwardian Script ITC"/>
                <a:cs typeface="Edwardian Script ITC"/>
              </a:rPr>
              <a:t>S </a:t>
            </a:r>
            <a:r>
              <a:rPr lang="en-US" sz="4400" dirty="0" err="1" smtClean="0">
                <a:solidFill>
                  <a:srgbClr val="6EC215"/>
                </a:solidFill>
                <a:latin typeface="Century Gothic"/>
                <a:cs typeface="Century Gothic"/>
              </a:rPr>
              <a:t>cholarship</a:t>
            </a:r>
            <a:r>
              <a:rPr lang="en-US" sz="4400" dirty="0" smtClean="0">
                <a:solidFill>
                  <a:srgbClr val="6EC215"/>
                </a:solidFill>
                <a:latin typeface="Century Gothic"/>
                <a:cs typeface="Century Gothic"/>
              </a:rPr>
              <a:t> </a:t>
            </a:r>
            <a:r>
              <a:rPr lang="en-US" sz="6000" dirty="0" smtClean="0">
                <a:solidFill>
                  <a:srgbClr val="6EC215"/>
                </a:solidFill>
                <a:latin typeface="Edwardian Script ITC"/>
                <a:cs typeface="Edwardian Script ITC"/>
              </a:rPr>
              <a:t>L </a:t>
            </a:r>
            <a:r>
              <a:rPr lang="en-US" sz="4400" dirty="0" err="1" smtClean="0">
                <a:solidFill>
                  <a:srgbClr val="6EC215"/>
                </a:solidFill>
                <a:latin typeface="Century Gothic"/>
                <a:cs typeface="Century Gothic"/>
              </a:rPr>
              <a:t>aboratory</a:t>
            </a:r>
            <a:endParaRPr lang="en-US" sz="4800" dirty="0">
              <a:solidFill>
                <a:srgbClr val="6EC215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10000"/>
              </a:lnSpc>
            </a:pPr>
            <a:r>
              <a:rPr lang="en-US" sz="4400" dirty="0" smtClean="0">
                <a:solidFill>
                  <a:srgbClr val="6EC215"/>
                </a:solidFill>
                <a:latin typeface="Century Gothic"/>
                <a:cs typeface="Century Gothic"/>
              </a:rPr>
              <a:t>Evans </a:t>
            </a:r>
            <a:r>
              <a:rPr lang="en-US" sz="4400" dirty="0">
                <a:solidFill>
                  <a:srgbClr val="6EC215"/>
                </a:solidFill>
                <a:latin typeface="Century Gothic"/>
                <a:cs typeface="Century Gothic"/>
              </a:rPr>
              <a:t>Library</a:t>
            </a:r>
          </a:p>
          <a:p>
            <a:pPr algn="ctr">
              <a:lnSpc>
                <a:spcPct val="110000"/>
              </a:lnSpc>
            </a:pPr>
            <a:r>
              <a:rPr lang="en-US" sz="4400" dirty="0" smtClean="0">
                <a:solidFill>
                  <a:srgbClr val="6EC215"/>
                </a:solidFill>
                <a:latin typeface="Century Gothic"/>
                <a:cs typeface="Century Gothic"/>
              </a:rPr>
              <a:t>Florida Institute of Technology</a:t>
            </a:r>
          </a:p>
          <a:p>
            <a:pPr algn="ctr"/>
            <a:endParaRPr lang="en-US" sz="6000" dirty="0" smtClean="0">
              <a:solidFill>
                <a:srgbClr val="6EC215"/>
              </a:solidFill>
              <a:latin typeface="Century Gothic"/>
              <a:cs typeface="Century Gothic"/>
            </a:endParaRPr>
          </a:p>
          <a:p>
            <a:pPr algn="ctr"/>
            <a:endParaRPr lang="en-US" sz="6000" dirty="0" smtClean="0">
              <a:solidFill>
                <a:srgbClr val="6EC215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 descr="DSL logo - 2color.jpg"/>
          <p:cNvPicPr>
            <a:picLocks noChangeAspect="1"/>
          </p:cNvPicPr>
          <p:nvPr/>
        </p:nvPicPr>
        <p:blipFill>
          <a:blip r:embed="rId2" cstate="screen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" b="100000" l="977" r="100000">
                        <a14:foregroundMark x1="2930" y1="58239" x2="2930" y2="58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689" y="215966"/>
            <a:ext cx="1230070" cy="84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SL logo - 2color.jpg"/>
          <p:cNvPicPr>
            <a:picLocks noChangeAspect="1"/>
          </p:cNvPicPr>
          <p:nvPr/>
        </p:nvPicPr>
        <p:blipFill>
          <a:blip r:embed="rId4" cstate="screen">
            <a:alphaModFix amt="1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" b="100000" l="977" r="100000">
                        <a14:foregroundMark x1="2930" y1="58239" x2="2930" y2="58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800" y="777272"/>
            <a:ext cx="513901" cy="30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2" y="5960723"/>
            <a:ext cx="1212240" cy="833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665" y="4560439"/>
            <a:ext cx="2346478" cy="203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397507"/>
            <a:ext cx="12192000" cy="710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rgbClr val="6EC215"/>
                </a:solidFill>
                <a:cs typeface="Century Gothic"/>
              </a:rPr>
              <a:t>DSL: Media Production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73897" y="1853037"/>
            <a:ext cx="566410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Century Gothic"/>
              </a:rPr>
              <a:t>The Lab features powerful </a:t>
            </a:r>
            <a:r>
              <a:rPr lang="en-US" sz="3100" dirty="0">
                <a:latin typeface="Century Gothic"/>
              </a:rPr>
              <a:t>tools for creating professional </a:t>
            </a:r>
            <a:r>
              <a:rPr lang="en-US" sz="3100" dirty="0" smtClean="0">
                <a:latin typeface="Century Gothic"/>
              </a:rPr>
              <a:t>presentations &amp; </a:t>
            </a:r>
            <a:r>
              <a:rPr lang="en-US" sz="3100" dirty="0">
                <a:latin typeface="Century Gothic"/>
              </a:rPr>
              <a:t>multi-media </a:t>
            </a:r>
            <a:r>
              <a:rPr lang="en-US" sz="3100" dirty="0" smtClean="0">
                <a:latin typeface="Century Gothic"/>
              </a:rPr>
              <a:t>productions, including:  photographic, audio, animation &amp; video editing.</a:t>
            </a:r>
            <a:endParaRPr lang="en-US" sz="3100" dirty="0">
              <a:latin typeface="Century Gothic"/>
            </a:endParaRPr>
          </a:p>
        </p:txBody>
      </p:sp>
      <p:pic>
        <p:nvPicPr>
          <p:cNvPr id="7" name="Picture 6" descr="DSL 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53" y="1628191"/>
            <a:ext cx="5655802" cy="3875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84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346890"/>
            <a:ext cx="12192000" cy="707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rgbClr val="6EC215"/>
                </a:solidFill>
                <a:cs typeface="Century Gothic"/>
              </a:rPr>
              <a:t>DSL: Geospatial Thinking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289" y="1548190"/>
            <a:ext cx="61727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entury Gothic"/>
              </a:rPr>
              <a:t>High performance, </a:t>
            </a:r>
            <a:r>
              <a:rPr lang="en-US" sz="3000" dirty="0" smtClean="0">
                <a:latin typeface="Century Gothic"/>
              </a:rPr>
              <a:t>GIS dual</a:t>
            </a:r>
            <a:r>
              <a:rPr lang="en-US" sz="3000" dirty="0">
                <a:latin typeface="Century Gothic"/>
              </a:rPr>
              <a:t>-</a:t>
            </a:r>
            <a:r>
              <a:rPr lang="en-US" sz="3000" dirty="0" smtClean="0">
                <a:latin typeface="Century Gothic"/>
              </a:rPr>
              <a:t>monitors produce </a:t>
            </a:r>
            <a:r>
              <a:rPr lang="en-US" sz="3000" dirty="0">
                <a:latin typeface="Century Gothic"/>
              </a:rPr>
              <a:t>fully detailed maps layered with current </a:t>
            </a:r>
            <a:r>
              <a:rPr lang="en-US" sz="3000" dirty="0" smtClean="0">
                <a:latin typeface="Century Gothic"/>
              </a:rPr>
              <a:t>&amp; </a:t>
            </a:r>
            <a:r>
              <a:rPr lang="en-US" sz="3000" dirty="0">
                <a:latin typeface="Century Gothic"/>
              </a:rPr>
              <a:t>historical data for cross-disciplinary </a:t>
            </a:r>
            <a:r>
              <a:rPr lang="en-US" sz="3000" dirty="0" smtClean="0">
                <a:latin typeface="Century Gothic"/>
              </a:rPr>
              <a:t>geospatial projects.  </a:t>
            </a:r>
          </a:p>
          <a:p>
            <a:endParaRPr lang="en-US" sz="2400" dirty="0">
              <a:latin typeface="Century Gothic"/>
            </a:endParaRPr>
          </a:p>
          <a:p>
            <a:r>
              <a:rPr lang="en-US" sz="3000" dirty="0" smtClean="0">
                <a:latin typeface="Century Gothic"/>
              </a:rPr>
              <a:t>Also available: 3D modeling &amp; mathematical calculation &amp; simulation software.</a:t>
            </a:r>
            <a:endParaRPr lang="en-US" sz="3000" dirty="0">
              <a:latin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18" y="1548190"/>
            <a:ext cx="5660534" cy="399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627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274320"/>
            <a:ext cx="12192000" cy="104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rgbClr val="6EC215"/>
                </a:solidFill>
                <a:cs typeface="Century Gothic"/>
              </a:rPr>
              <a:t>DSL: Modeling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2997" y="1912267"/>
            <a:ext cx="63862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Century Gothic"/>
              </a:rPr>
              <a:t>Powerful graphics engines </a:t>
            </a:r>
            <a:r>
              <a:rPr lang="en-US" sz="3100" dirty="0" smtClean="0">
                <a:latin typeface="Century Gothic"/>
              </a:rPr>
              <a:t>&amp; </a:t>
            </a:r>
            <a:r>
              <a:rPr lang="en-US" sz="3100" dirty="0">
                <a:latin typeface="Century Gothic"/>
              </a:rPr>
              <a:t>3D modeling software create fast </a:t>
            </a:r>
            <a:r>
              <a:rPr lang="en-US" sz="3100" dirty="0" smtClean="0">
                <a:latin typeface="Century Gothic"/>
              </a:rPr>
              <a:t>simulations</a:t>
            </a:r>
            <a:r>
              <a:rPr lang="en-US" sz="3100" dirty="0">
                <a:latin typeface="Century Gothic"/>
              </a:rPr>
              <a:t>. </a:t>
            </a:r>
            <a:r>
              <a:rPr lang="en-US" sz="3100" dirty="0" smtClean="0">
                <a:latin typeface="Century Gothic"/>
              </a:rPr>
              <a:t> Models </a:t>
            </a:r>
            <a:r>
              <a:rPr lang="en-US" sz="3100" dirty="0">
                <a:latin typeface="Century Gothic"/>
              </a:rPr>
              <a:t>created virtually can be turned into real world prototypes in the 3D printing lab</a:t>
            </a:r>
            <a:r>
              <a:rPr lang="en-US" sz="3100" dirty="0" smtClean="0">
                <a:latin typeface="Century Gothic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8" y="1935848"/>
            <a:ext cx="5437071" cy="295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552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274320"/>
            <a:ext cx="12192000" cy="860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rgbClr val="6EC215"/>
                </a:solidFill>
                <a:cs typeface="Century Gothic"/>
              </a:rPr>
              <a:t>DSL: 3D Printing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2808" y="1622494"/>
            <a:ext cx="600843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Century Gothic"/>
              </a:rPr>
              <a:t>The 3D printing Lab turns </a:t>
            </a:r>
            <a:r>
              <a:rPr lang="en-US" sz="3100" dirty="0">
                <a:latin typeface="Century Gothic"/>
              </a:rPr>
              <a:t>visualized ideas into usable products. </a:t>
            </a:r>
          </a:p>
          <a:p>
            <a:endParaRPr lang="en-US" sz="2400" dirty="0" smtClean="0">
              <a:latin typeface="Century Gothic"/>
            </a:endParaRPr>
          </a:p>
          <a:p>
            <a:r>
              <a:rPr lang="en-US" sz="3100" dirty="0" smtClean="0">
                <a:latin typeface="Century Gothic"/>
              </a:rPr>
              <a:t>3D printers have become essential tools </a:t>
            </a:r>
            <a:r>
              <a:rPr lang="en-US" sz="3100" dirty="0">
                <a:latin typeface="Century Gothic"/>
              </a:rPr>
              <a:t>in university student </a:t>
            </a:r>
            <a:r>
              <a:rPr lang="en-US" sz="3100" dirty="0" smtClean="0">
                <a:latin typeface="Century Gothic"/>
              </a:rPr>
              <a:t>projects, as they provide a low-cost solution to prototyping &amp; development.</a:t>
            </a:r>
            <a:endParaRPr lang="en-US" sz="3100" dirty="0">
              <a:latin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96" y="1574114"/>
            <a:ext cx="5542522" cy="355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33" y="5038837"/>
            <a:ext cx="2298002" cy="172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844" y="5041181"/>
            <a:ext cx="2294877" cy="172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230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298510"/>
            <a:ext cx="12192000" cy="662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rgbClr val="6EC215"/>
                </a:solidFill>
                <a:cs typeface="Century Gothic"/>
              </a:rPr>
              <a:t>DSL: Communication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17555" y="1759621"/>
            <a:ext cx="56051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/>
              </a:rPr>
              <a:t>The </a:t>
            </a:r>
            <a:r>
              <a:rPr lang="en-US" sz="3200" dirty="0" err="1">
                <a:latin typeface="Century Gothic"/>
              </a:rPr>
              <a:t>t</a:t>
            </a:r>
            <a:r>
              <a:rPr lang="en-US" sz="3200" dirty="0" err="1" smtClean="0">
                <a:latin typeface="Century Gothic"/>
              </a:rPr>
              <a:t>ele</a:t>
            </a:r>
            <a:r>
              <a:rPr lang="en-US" sz="3200" dirty="0" smtClean="0">
                <a:latin typeface="Century Gothic"/>
              </a:rPr>
              <a:t>-presence robot </a:t>
            </a:r>
            <a:r>
              <a:rPr lang="en-US" sz="3200" dirty="0">
                <a:latin typeface="Century Gothic"/>
              </a:rPr>
              <a:t>allows a user to participate virtually with the addition of mobility, providing a more life-like experience for remote participation in DSL activities.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91" y="1651930"/>
            <a:ext cx="5754157" cy="38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74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"/>
            <a:ext cx="12191999" cy="112084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5400" cap="none" dirty="0">
                <a:solidFill>
                  <a:srgbClr val="6EC215"/>
                </a:solidFill>
                <a:ea typeface="+mn-ea"/>
                <a:cs typeface="Century Gothic"/>
              </a:rPr>
              <a:t>DSL: Training</a:t>
            </a:r>
          </a:p>
        </p:txBody>
      </p:sp>
      <p:pic>
        <p:nvPicPr>
          <p:cNvPr id="4" name="Picture 3" descr="DSL Trustees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91" y="1440316"/>
            <a:ext cx="5307733" cy="3793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524400" y="1551943"/>
            <a:ext cx="64271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Workshops are taught to faculty and students </a:t>
            </a:r>
            <a:r>
              <a:rPr lang="en-US" sz="3200" dirty="0" smtClean="0">
                <a:latin typeface="Century Gothic"/>
                <a:cs typeface="Century Gothic"/>
              </a:rPr>
              <a:t>on topics </a:t>
            </a:r>
            <a:r>
              <a:rPr lang="en-US" sz="3200" dirty="0" smtClean="0">
                <a:latin typeface="Century Gothic"/>
                <a:cs typeface="Century Gothic"/>
              </a:rPr>
              <a:t>such </a:t>
            </a:r>
            <a:r>
              <a:rPr lang="en-US" sz="3200" dirty="0" smtClean="0">
                <a:latin typeface="Century Gothic"/>
                <a:cs typeface="Century Gothic"/>
              </a:rPr>
              <a:t>as </a:t>
            </a:r>
            <a:r>
              <a:rPr lang="en-US" sz="3200" dirty="0" smtClean="0">
                <a:latin typeface="Century Gothic"/>
                <a:cs typeface="Century Gothic"/>
              </a:rPr>
              <a:t>GIS, data visualization, research data management and 3D </a:t>
            </a:r>
            <a:r>
              <a:rPr lang="en-US" sz="3200" dirty="0" smtClean="0">
                <a:latin typeface="Century Gothic"/>
                <a:cs typeface="Century Gothic"/>
              </a:rPr>
              <a:t>modeling </a:t>
            </a:r>
            <a:r>
              <a:rPr lang="en-US" sz="3200" dirty="0" smtClean="0">
                <a:latin typeface="Century Gothic"/>
                <a:cs typeface="Century Gothic"/>
              </a:rPr>
              <a:t>using software including SolidWorks, </a:t>
            </a:r>
            <a:r>
              <a:rPr lang="en-US" sz="3200" dirty="0" err="1" smtClean="0">
                <a:latin typeface="Century Gothic"/>
                <a:cs typeface="Century Gothic"/>
              </a:rPr>
              <a:t>Creo</a:t>
            </a:r>
            <a:r>
              <a:rPr lang="en-US" sz="3200" dirty="0" smtClean="0">
                <a:latin typeface="Century Gothic"/>
                <a:cs typeface="Century Gothic"/>
              </a:rPr>
              <a:t>, Tableau and </a:t>
            </a:r>
            <a:r>
              <a:rPr lang="en-US" sz="3200" dirty="0" err="1" smtClean="0">
                <a:latin typeface="Century Gothic"/>
                <a:cs typeface="Century Gothic"/>
              </a:rPr>
              <a:t>Matlab</a:t>
            </a:r>
            <a:r>
              <a:rPr lang="en-US" sz="3200" dirty="0" smtClean="0">
                <a:latin typeface="Century Gothic"/>
                <a:cs typeface="Century Gothic"/>
              </a:rPr>
              <a:t>.</a:t>
            </a:r>
            <a:endParaRPr lang="en-US" sz="3200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3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50763"/>
            <a:ext cx="12191999" cy="882952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</a:pPr>
            <a:r>
              <a:rPr lang="en-US" sz="5400" cap="none" dirty="0">
                <a:solidFill>
                  <a:srgbClr val="6EC215"/>
                </a:solidFill>
                <a:ea typeface="+mn-ea"/>
                <a:cs typeface="Century Gothic"/>
              </a:rPr>
              <a:t>DSL: </a:t>
            </a:r>
            <a:r>
              <a:rPr lang="en-US" sz="5400" cap="none" dirty="0" smtClean="0">
                <a:solidFill>
                  <a:srgbClr val="6EC215"/>
                </a:solidFill>
                <a:ea typeface="+mn-ea"/>
                <a:cs typeface="Century Gothic"/>
              </a:rPr>
              <a:t>Consulting</a:t>
            </a:r>
            <a:endParaRPr lang="en-US" sz="5400" cap="none" dirty="0">
              <a:solidFill>
                <a:srgbClr val="6EC215"/>
              </a:solidFill>
              <a:ea typeface="+mn-ea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00" y="2136816"/>
            <a:ext cx="6262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DSL staff assist students and faculty throughout the lifecycle of </a:t>
            </a:r>
            <a:r>
              <a:rPr lang="en-US" sz="3200" dirty="0">
                <a:latin typeface="Century Gothic"/>
                <a:cs typeface="Century Gothic"/>
              </a:rPr>
              <a:t>their </a:t>
            </a:r>
            <a:r>
              <a:rPr lang="en-US" sz="3200" dirty="0" smtClean="0">
                <a:latin typeface="Century Gothic"/>
                <a:cs typeface="Century Gothic"/>
              </a:rPr>
              <a:t>research projects</a:t>
            </a:r>
            <a:r>
              <a:rPr lang="en-US" sz="3200" dirty="0">
                <a:latin typeface="Century Gothic"/>
                <a:cs typeface="Century Gothic"/>
              </a:rPr>
              <a:t>,  </a:t>
            </a:r>
            <a:r>
              <a:rPr lang="en-US" sz="3200" dirty="0" smtClean="0">
                <a:latin typeface="Century Gothic"/>
                <a:cs typeface="Century Gothic"/>
              </a:rPr>
              <a:t>grant applications and learning</a:t>
            </a:r>
            <a:r>
              <a:rPr lang="en-US" sz="3200" dirty="0">
                <a:latin typeface="Century Gothic"/>
                <a:cs typeface="Century Gothic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pic>
        <p:nvPicPr>
          <p:cNvPr id="3" name="Picture 2" descr="IMG_20160330_145130166_HD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29"/>
          <a:stretch/>
        </p:blipFill>
        <p:spPr>
          <a:xfrm>
            <a:off x="328521" y="1951820"/>
            <a:ext cx="5273295" cy="3099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29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432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6EC215"/>
                </a:solidFill>
                <a:latin typeface="Century Gothic" panose="020B0502020202020204" pitchFamily="34" charset="0"/>
                <a:cs typeface="Century Gothic"/>
              </a:rPr>
              <a:t>DSL: Technology Lending</a:t>
            </a:r>
            <a:endParaRPr lang="en-US" sz="5400" dirty="0">
              <a:solidFill>
                <a:srgbClr val="6EC215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51771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Century Gothic"/>
              </a:rPr>
              <a:t>A </a:t>
            </a:r>
            <a:r>
              <a:rPr lang="en-US" sz="3000" dirty="0">
                <a:latin typeface="Century Gothic"/>
              </a:rPr>
              <a:t>variety of </a:t>
            </a:r>
            <a:r>
              <a:rPr lang="en-US" sz="3000" dirty="0" smtClean="0">
                <a:latin typeface="Century Gothic"/>
              </a:rPr>
              <a:t>cool gadgets </a:t>
            </a:r>
            <a:r>
              <a:rPr lang="en-US" sz="3000" dirty="0">
                <a:latin typeface="Century Gothic"/>
              </a:rPr>
              <a:t>&amp; innovative </a:t>
            </a:r>
            <a:r>
              <a:rPr lang="en-US" sz="3000" dirty="0" smtClean="0">
                <a:latin typeface="Century Gothic"/>
              </a:rPr>
              <a:t>devices </a:t>
            </a:r>
            <a:r>
              <a:rPr lang="en-US" sz="3000" dirty="0">
                <a:latin typeface="Century Gothic"/>
              </a:rPr>
              <a:t>are available </a:t>
            </a:r>
            <a:r>
              <a:rPr lang="en-US" sz="3000" dirty="0" smtClean="0">
                <a:latin typeface="Century Gothic"/>
              </a:rPr>
              <a:t>to </a:t>
            </a:r>
            <a:r>
              <a:rPr lang="en-US" sz="3000" dirty="0">
                <a:latin typeface="Century Gothic"/>
              </a:rPr>
              <a:t>engage students in exploration </a:t>
            </a:r>
            <a:r>
              <a:rPr lang="en-US" sz="3000" dirty="0" smtClean="0">
                <a:latin typeface="Century Gothic"/>
              </a:rPr>
              <a:t>&amp; </a:t>
            </a:r>
            <a:r>
              <a:rPr lang="en-US" sz="3000" dirty="0">
                <a:latin typeface="Century Gothic"/>
              </a:rPr>
              <a:t>active learning.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60" y="3110673"/>
            <a:ext cx="3013721" cy="2055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7296" y="3126873"/>
            <a:ext cx="2215299" cy="203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275" y="3146463"/>
            <a:ext cx="2371248" cy="1999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261" y="3048210"/>
            <a:ext cx="2961119" cy="22878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660" y="5161728"/>
            <a:ext cx="299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</a:rPr>
              <a:t>Camera Gimbal</a:t>
            </a:r>
            <a:endParaRPr lang="en-US" sz="2000" dirty="0"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16275" y="5115634"/>
            <a:ext cx="2375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/>
              </a:rPr>
              <a:t>CUBE Color Sampler</a:t>
            </a:r>
            <a:endParaRPr lang="en-US" sz="2000" dirty="0">
              <a:latin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5156" y="5161728"/>
            <a:ext cx="2592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entury Gothic"/>
              </a:rPr>
              <a:t>Jamstik</a:t>
            </a:r>
            <a:r>
              <a:rPr lang="en-US" sz="2000" dirty="0" smtClean="0">
                <a:latin typeface="Century Gothic"/>
              </a:rPr>
              <a:t> Midi Guitar</a:t>
            </a:r>
            <a:endParaRPr lang="en-US" sz="2000" dirty="0"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9619" y="5161728"/>
            <a:ext cx="221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Century Gothic"/>
              </a:rPr>
              <a:t>Soloshot</a:t>
            </a:r>
            <a:r>
              <a:rPr lang="en-US" sz="2000" dirty="0" smtClean="0">
                <a:latin typeface="Century Gothic"/>
              </a:rPr>
              <a:t> 3 Video</a:t>
            </a:r>
            <a:endParaRPr lang="en-US" sz="20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64864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1088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Edwardian Script ITC"/>
                <a:cs typeface="Edwardian Script ITC"/>
              </a:rPr>
              <a:t>T </a:t>
            </a:r>
            <a:r>
              <a:rPr lang="en-US" sz="5400" dirty="0" smtClean="0">
                <a:latin typeface="Century Gothic"/>
                <a:cs typeface="Century Gothic"/>
              </a:rPr>
              <a:t>he</a:t>
            </a:r>
            <a:r>
              <a:rPr lang="en-US" sz="6000" dirty="0" smtClean="0">
                <a:latin typeface="Century Gothic"/>
                <a:cs typeface="Century Gothic"/>
              </a:rPr>
              <a:t> </a:t>
            </a:r>
            <a:r>
              <a:rPr lang="en-US" sz="8000" dirty="0" smtClean="0">
                <a:latin typeface="Edwardian Script ITC"/>
                <a:cs typeface="Edwardian Script ITC"/>
              </a:rPr>
              <a:t>N </a:t>
            </a:r>
            <a:r>
              <a:rPr lang="en-US" sz="6000" dirty="0" err="1" smtClean="0">
                <a:latin typeface="Century Gothic"/>
                <a:cs typeface="Century Gothic"/>
              </a:rPr>
              <a:t>ext</a:t>
            </a:r>
            <a:r>
              <a:rPr lang="en-US" sz="6000" dirty="0" smtClean="0">
                <a:latin typeface="Century Gothic"/>
                <a:cs typeface="Century Gothic"/>
              </a:rPr>
              <a:t> </a:t>
            </a:r>
            <a:r>
              <a:rPr lang="en-US" sz="8000" dirty="0" smtClean="0">
                <a:latin typeface="Edwardian Script ITC"/>
                <a:cs typeface="Edwardian Script ITC"/>
              </a:rPr>
              <a:t>G </a:t>
            </a:r>
            <a:r>
              <a:rPr lang="en-US" sz="5400" dirty="0" smtClean="0">
                <a:latin typeface="Century Gothic"/>
                <a:cs typeface="Century Gothic"/>
              </a:rPr>
              <a:t>en</a:t>
            </a:r>
            <a:r>
              <a:rPr lang="en-US" sz="6000" dirty="0" smtClean="0">
                <a:latin typeface="Century Gothic"/>
                <a:cs typeface="Century Gothic"/>
              </a:rPr>
              <a:t> </a:t>
            </a:r>
            <a:r>
              <a:rPr lang="en-US" sz="8000" dirty="0" smtClean="0">
                <a:latin typeface="Edwardian Script ITC"/>
                <a:cs typeface="Edwardian Script ITC"/>
              </a:rPr>
              <a:t>L </a:t>
            </a:r>
            <a:r>
              <a:rPr lang="en-US" sz="5400" dirty="0" err="1" smtClean="0">
                <a:latin typeface="Century Gothic"/>
                <a:cs typeface="Century Gothic"/>
              </a:rPr>
              <a:t>ibrary</a:t>
            </a:r>
            <a:r>
              <a:rPr lang="en-US" sz="6000" dirty="0" smtClean="0">
                <a:latin typeface="Century Gothic"/>
                <a:cs typeface="Century Gothic"/>
              </a:rPr>
              <a:t>!</a:t>
            </a:r>
            <a:endParaRPr lang="en-US" sz="6000" dirty="0">
              <a:latin typeface="Century Gothic"/>
              <a:cs typeface="Century Gothic"/>
            </a:endParaRPr>
          </a:p>
        </p:txBody>
      </p:sp>
      <p:pic>
        <p:nvPicPr>
          <p:cNvPr id="7" name="Picture 6" descr="DSL logo - 2color.jpg"/>
          <p:cNvPicPr>
            <a:picLocks noChangeAspect="1"/>
          </p:cNvPicPr>
          <p:nvPr/>
        </p:nvPicPr>
        <p:blipFill>
          <a:blip r:embed="rId2" cstate="screen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" b="100000" l="977" r="100000">
                        <a14:foregroundMark x1="2930" y1="58239" x2="2930" y2="58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689" y="215966"/>
            <a:ext cx="1230070" cy="845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DSL logo - 2color.jpg"/>
          <p:cNvPicPr>
            <a:picLocks noChangeAspect="1"/>
          </p:cNvPicPr>
          <p:nvPr/>
        </p:nvPicPr>
        <p:blipFill>
          <a:blip r:embed="rId4" cstate="screen">
            <a:alphaModFix amt="1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" b="100000" l="977" r="100000">
                        <a14:foregroundMark x1="2930" y1="58239" x2="2930" y2="58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800" y="777272"/>
            <a:ext cx="513901" cy="30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32" y="1995983"/>
            <a:ext cx="2882685" cy="1981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015" y="1850843"/>
            <a:ext cx="2520445" cy="21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9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04"/>
            <a:ext cx="12192000" cy="914400"/>
          </a:xfrm>
        </p:spPr>
        <p:txBody>
          <a:bodyPr>
            <a:noAutofit/>
          </a:bodyPr>
          <a:lstStyle/>
          <a:p>
            <a:pPr algn="ctr"/>
            <a:r>
              <a:rPr lang="en-US" sz="4400" cap="none" dirty="0" smtClean="0">
                <a:solidFill>
                  <a:srgbClr val="6EC215"/>
                </a:solidFill>
                <a:cs typeface="Century Gothic"/>
              </a:rPr>
              <a:t>Digital Scholarship Laboratory (DSL)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74669" y="1903783"/>
            <a:ext cx="54648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The DSL is a state-of-the-art lab that </a:t>
            </a:r>
            <a:r>
              <a:rPr lang="en-US" sz="3200" dirty="0">
                <a:latin typeface="Century Gothic"/>
                <a:cs typeface="Century Gothic"/>
              </a:rPr>
              <a:t>supports digital </a:t>
            </a:r>
            <a:r>
              <a:rPr lang="en-US" sz="3200" dirty="0" smtClean="0">
                <a:latin typeface="Century Gothic"/>
                <a:cs typeface="Century Gothic"/>
              </a:rPr>
              <a:t>scholarship</a:t>
            </a:r>
            <a:r>
              <a:rPr lang="en-US" sz="3200" dirty="0">
                <a:latin typeface="Century Gothic"/>
                <a:cs typeface="Century Gothic"/>
              </a:rPr>
              <a:t>, e-</a:t>
            </a:r>
            <a:r>
              <a:rPr lang="en-US" sz="3200" dirty="0" smtClean="0">
                <a:latin typeface="Century Gothic"/>
                <a:cs typeface="Century Gothic"/>
              </a:rPr>
              <a:t>research &amp; cross-disciplinary collaboration for breakthrough </a:t>
            </a:r>
            <a:r>
              <a:rPr lang="en-US" sz="3200" dirty="0">
                <a:latin typeface="Century Gothic"/>
                <a:cs typeface="Century Gothic"/>
              </a:rPr>
              <a:t>innovation</a:t>
            </a:r>
            <a:r>
              <a:rPr lang="en-US" sz="3200" dirty="0" smtClean="0">
                <a:latin typeface="Century Gothic"/>
                <a:cs typeface="Century Gothic"/>
              </a:rPr>
              <a:t>. </a:t>
            </a:r>
            <a:endParaRPr lang="en-US" sz="3200" dirty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75" y="1644952"/>
            <a:ext cx="6024270" cy="4017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73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99" y="3950998"/>
            <a:ext cx="3876989" cy="258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298510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6EC215"/>
                </a:solidFill>
                <a:latin typeface="Century Gothic"/>
                <a:cs typeface="Century Gothic"/>
              </a:rPr>
              <a:t>Why Do We Need a DSL?</a:t>
            </a:r>
            <a:endParaRPr lang="en-US" sz="5400" dirty="0">
              <a:solidFill>
                <a:srgbClr val="6EC215"/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1746" y="1818008"/>
            <a:ext cx="6439990" cy="418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8733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/>
                <a:cs typeface="Century Gothic"/>
              </a:rPr>
              <a:t>To allow </a:t>
            </a:r>
            <a:r>
              <a:rPr lang="en-US" sz="2800" dirty="0">
                <a:latin typeface="Century Gothic"/>
                <a:cs typeface="Century Gothic"/>
              </a:rPr>
              <a:t>students to access, </a:t>
            </a:r>
            <a:r>
              <a:rPr lang="en-US" sz="2800" dirty="0" smtClean="0">
                <a:latin typeface="Century Gothic"/>
                <a:cs typeface="Century Gothic"/>
              </a:rPr>
              <a:t>explore, integrate and </a:t>
            </a:r>
            <a:r>
              <a:rPr lang="en-US" sz="2800" dirty="0">
                <a:latin typeface="Century Gothic"/>
                <a:cs typeface="Century Gothic"/>
              </a:rPr>
              <a:t>share current </a:t>
            </a:r>
            <a:r>
              <a:rPr lang="en-US" sz="2800" dirty="0" smtClean="0">
                <a:latin typeface="Century Gothic"/>
                <a:cs typeface="Century Gothic"/>
              </a:rPr>
              <a:t>and future </a:t>
            </a:r>
            <a:r>
              <a:rPr lang="en-US" sz="2800" dirty="0">
                <a:latin typeface="Century Gothic"/>
                <a:cs typeface="Century Gothic"/>
              </a:rPr>
              <a:t>research across all disciplines</a:t>
            </a:r>
            <a:r>
              <a:rPr lang="en-US" sz="2800" dirty="0" smtClean="0">
                <a:latin typeface="Century Gothic"/>
                <a:cs typeface="Century Gothic"/>
              </a:rPr>
              <a:t>;</a:t>
            </a:r>
          </a:p>
          <a:p>
            <a:pPr marL="457200" lvl="0" indent="-287338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457200" indent="-287338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To make resources </a:t>
            </a:r>
            <a:r>
              <a:rPr lang="en-US" sz="2800" dirty="0">
                <a:solidFill>
                  <a:srgbClr val="FFFFFF"/>
                </a:solidFill>
                <a:latin typeface="Century Gothic"/>
                <a:cs typeface="Century Gothic"/>
              </a:rPr>
              <a:t>more transparent in a dedicated space that fosters sharing &amp; collaboration</a:t>
            </a:r>
            <a:r>
              <a:rPr lang="en-US" sz="2800" dirty="0" smtClean="0">
                <a:solidFill>
                  <a:srgbClr val="FFFFFF"/>
                </a:solidFill>
                <a:latin typeface="Century Gothic"/>
                <a:cs typeface="Century Gothic"/>
              </a:rPr>
              <a:t>;</a:t>
            </a:r>
            <a:endParaRPr lang="en-US" sz="28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pic>
        <p:nvPicPr>
          <p:cNvPr id="2" name="Picture 1" descr="DSL 1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29" y="1366983"/>
            <a:ext cx="3956317" cy="297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664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80" y="2072566"/>
            <a:ext cx="4303952" cy="2869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189944"/>
            <a:ext cx="2743206" cy="5059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22481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6EC215"/>
                </a:solidFill>
                <a:latin typeface="Century Gothic"/>
                <a:cs typeface="Century Gothic"/>
              </a:rPr>
              <a:t>Why Do We Need a DSL?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54071" y="1507038"/>
            <a:ext cx="7434587" cy="5001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287338">
              <a:buFont typeface="Arial" panose="020B0604020202020204" pitchFamily="34" charset="0"/>
              <a:buChar char="•"/>
            </a:pPr>
            <a:r>
              <a:rPr lang="en-US" sz="3100" dirty="0">
                <a:latin typeface="Century Gothic"/>
                <a:cs typeface="Century Gothic"/>
              </a:rPr>
              <a:t>To </a:t>
            </a:r>
            <a:r>
              <a:rPr lang="en-US" sz="3100" dirty="0" smtClean="0">
                <a:latin typeface="Century Gothic"/>
                <a:cs typeface="Century Gothic"/>
              </a:rPr>
              <a:t>be a springboard of innovation </a:t>
            </a:r>
            <a:r>
              <a:rPr lang="en-US" sz="3100" dirty="0">
                <a:latin typeface="Century Gothic"/>
                <a:cs typeface="Century Gothic"/>
              </a:rPr>
              <a:t>for Florida Tech students; </a:t>
            </a:r>
            <a:endParaRPr lang="en-US" sz="3100" dirty="0" smtClean="0">
              <a:latin typeface="Century Gothic"/>
              <a:cs typeface="Century Gothic"/>
            </a:endParaRPr>
          </a:p>
          <a:p>
            <a:pPr marL="457200" indent="-287338">
              <a:buFont typeface="Arial" panose="020B0604020202020204" pitchFamily="34" charset="0"/>
              <a:buChar char="•"/>
            </a:pPr>
            <a:endParaRPr lang="en-US" dirty="0">
              <a:latin typeface="Century Gothic"/>
              <a:cs typeface="Century Gothic"/>
            </a:endParaRPr>
          </a:p>
          <a:p>
            <a:pPr marL="457200" indent="-287338">
              <a:buFont typeface="Arial" panose="020B0604020202020204" pitchFamily="34" charset="0"/>
              <a:buChar char="•"/>
            </a:pPr>
            <a:r>
              <a:rPr lang="en-US" sz="3100" dirty="0">
                <a:latin typeface="Century Gothic"/>
                <a:cs typeface="Century Gothic"/>
              </a:rPr>
              <a:t>To offer specialized services &amp; spaces </a:t>
            </a:r>
            <a:r>
              <a:rPr lang="en-US" sz="3100" dirty="0" smtClean="0">
                <a:latin typeface="Century Gothic"/>
                <a:cs typeface="Century Gothic"/>
              </a:rPr>
              <a:t>where faculty &amp; students can work on research </a:t>
            </a:r>
            <a:r>
              <a:rPr lang="en-US" sz="3100" dirty="0">
                <a:latin typeface="Century Gothic"/>
                <a:cs typeface="Century Gothic"/>
              </a:rPr>
              <a:t>projects; </a:t>
            </a:r>
            <a:r>
              <a:rPr lang="en-US" sz="3100" dirty="0" smtClean="0">
                <a:latin typeface="Century Gothic"/>
                <a:cs typeface="Century Gothic"/>
              </a:rPr>
              <a:t>and</a:t>
            </a:r>
          </a:p>
          <a:p>
            <a:pPr marL="457200" indent="-287338">
              <a:buFont typeface="Arial" panose="020B0604020202020204" pitchFamily="34" charset="0"/>
              <a:buChar char="•"/>
            </a:pPr>
            <a:endParaRPr lang="en-US" dirty="0">
              <a:latin typeface="Century Gothic"/>
              <a:cs typeface="Century Gothic"/>
            </a:endParaRPr>
          </a:p>
          <a:p>
            <a:pPr marL="457200" indent="-287338">
              <a:buFont typeface="Arial" panose="020B0604020202020204" pitchFamily="34" charset="0"/>
              <a:buChar char="•"/>
            </a:pPr>
            <a:r>
              <a:rPr lang="en-US" sz="3100" dirty="0">
                <a:latin typeface="Century Gothic"/>
                <a:cs typeface="Century Gothic"/>
              </a:rPr>
              <a:t>To offer sophisticated technologies </a:t>
            </a:r>
            <a:r>
              <a:rPr lang="en-US" sz="3100" dirty="0" smtClean="0">
                <a:latin typeface="Century Gothic"/>
                <a:cs typeface="Century Gothic"/>
              </a:rPr>
              <a:t>coupled with </a:t>
            </a:r>
            <a:r>
              <a:rPr lang="en-US" sz="3100" dirty="0">
                <a:latin typeface="Century Gothic"/>
                <a:cs typeface="Century Gothic"/>
              </a:rPr>
              <a:t>expert assistance of </a:t>
            </a:r>
            <a:r>
              <a:rPr lang="en-US" sz="3100" dirty="0" smtClean="0">
                <a:latin typeface="Century Gothic"/>
                <a:cs typeface="Century Gothic"/>
              </a:rPr>
              <a:t>highly-trained </a:t>
            </a:r>
            <a:r>
              <a:rPr lang="en-US" sz="3100" dirty="0">
                <a:latin typeface="Century Gothic"/>
                <a:cs typeface="Century Gothic"/>
              </a:rPr>
              <a:t>staff in IT &amp; data </a:t>
            </a:r>
            <a:r>
              <a:rPr lang="en-US" sz="3100" dirty="0" smtClean="0">
                <a:latin typeface="Century Gothic"/>
                <a:cs typeface="Century Gothic"/>
              </a:rPr>
              <a:t>science.</a:t>
            </a:r>
            <a:endParaRPr lang="en-US" sz="3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68656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8510"/>
            <a:ext cx="12192000" cy="989445"/>
          </a:xfrm>
        </p:spPr>
        <p:txBody>
          <a:bodyPr>
            <a:noAutofit/>
          </a:bodyPr>
          <a:lstStyle/>
          <a:p>
            <a:pPr algn="ctr"/>
            <a:r>
              <a:rPr lang="en-US" sz="5400" cap="none" dirty="0" smtClean="0">
                <a:solidFill>
                  <a:srgbClr val="6EC215"/>
                </a:solidFill>
                <a:cs typeface="Century Gothic"/>
              </a:rPr>
              <a:t>DSL: Collaboration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3557" y="2025744"/>
            <a:ext cx="5569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The DSL is a smart space that enables hands-on training and informal presentations in a collaborative enabled environment.</a:t>
            </a:r>
            <a:endParaRPr lang="en-US" sz="32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3" y="3755572"/>
            <a:ext cx="3653245" cy="273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SL 4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267" y="1729618"/>
            <a:ext cx="4129370" cy="274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619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4795"/>
            <a:ext cx="12192000" cy="876300"/>
          </a:xfrm>
        </p:spPr>
        <p:txBody>
          <a:bodyPr>
            <a:noAutofit/>
          </a:bodyPr>
          <a:lstStyle/>
          <a:p>
            <a:pPr algn="ctr"/>
            <a:r>
              <a:rPr lang="en-US" sz="5400" cap="none" dirty="0" smtClean="0">
                <a:solidFill>
                  <a:srgbClr val="6EC215"/>
                </a:solidFill>
                <a:cs typeface="Century Gothic"/>
              </a:rPr>
              <a:t>DSL: 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4338" y="1967100"/>
            <a:ext cx="5315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The 1</a:t>
            </a:r>
            <a:r>
              <a:rPr lang="en-US" sz="3200" dirty="0">
                <a:latin typeface="Century Gothic"/>
                <a:cs typeface="Century Gothic"/>
              </a:rPr>
              <a:t>0’ x 4’ </a:t>
            </a:r>
            <a:r>
              <a:rPr lang="en-US" sz="3200" dirty="0" smtClean="0">
                <a:latin typeface="Century Gothic"/>
                <a:cs typeface="Century Gothic"/>
              </a:rPr>
              <a:t>video wall is  a large interactive touch screen </a:t>
            </a:r>
            <a:r>
              <a:rPr lang="en-US" sz="3200" dirty="0">
                <a:latin typeface="Century Gothic"/>
                <a:cs typeface="Century Gothic"/>
              </a:rPr>
              <a:t>with </a:t>
            </a:r>
            <a:r>
              <a:rPr lang="en-US" sz="3200" dirty="0" smtClean="0">
                <a:latin typeface="Century Gothic"/>
                <a:cs typeface="Century Gothic"/>
              </a:rPr>
              <a:t>an audio system that facilitates crisp, vivid presentations in a theater-like area.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6092" y="1550324"/>
            <a:ext cx="3426145" cy="228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Opening Address w Staff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67" y="3030388"/>
            <a:ext cx="3505269" cy="350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89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334795"/>
            <a:ext cx="12192000" cy="859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rgbClr val="6EC215"/>
                </a:solidFill>
                <a:cs typeface="Century Gothic"/>
              </a:rPr>
              <a:t>DSL: Interactivity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49505" y="1620365"/>
            <a:ext cx="57643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/>
                <a:cs typeface="Century Gothic"/>
              </a:rPr>
              <a:t>The classroom has an interactive </a:t>
            </a:r>
            <a:r>
              <a:rPr lang="en-US" sz="3200" dirty="0">
                <a:latin typeface="Century Gothic"/>
                <a:cs typeface="Century Gothic"/>
              </a:rPr>
              <a:t>70” </a:t>
            </a:r>
            <a:r>
              <a:rPr lang="en-US" sz="3200" dirty="0" smtClean="0">
                <a:latin typeface="Century Gothic"/>
                <a:cs typeface="Century Gothic"/>
              </a:rPr>
              <a:t>screen, running both Windows &amp; Android.  </a:t>
            </a:r>
          </a:p>
          <a:p>
            <a:endParaRPr lang="en-US" sz="1600" dirty="0">
              <a:latin typeface="Century Gothic"/>
              <a:cs typeface="Century Gothic"/>
            </a:endParaRPr>
          </a:p>
          <a:p>
            <a:r>
              <a:rPr lang="en-US" sz="3200" dirty="0" smtClean="0">
                <a:latin typeface="Century Gothic"/>
                <a:cs typeface="Century Gothic"/>
              </a:rPr>
              <a:t>It empowers team-based activities, presentations, video teleconferencing and active learning.</a:t>
            </a:r>
          </a:p>
        </p:txBody>
      </p:sp>
      <p:pic>
        <p:nvPicPr>
          <p:cNvPr id="3" name="Picture 2" descr="DSL 5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177" y="1647290"/>
            <a:ext cx="5598900" cy="425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74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83" y="1347380"/>
            <a:ext cx="5784126" cy="4071287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0" y="298510"/>
            <a:ext cx="12192000" cy="10488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rgbClr val="6EC215"/>
                </a:solidFill>
                <a:cs typeface="Century Gothic"/>
              </a:rPr>
              <a:t>DSL: Visualization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5140" y="1703196"/>
            <a:ext cx="584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Century Gothic"/>
                <a:cs typeface="Century Gothic"/>
              </a:rPr>
              <a:t>The 3D scanner makes </a:t>
            </a:r>
            <a:r>
              <a:rPr lang="en-US" sz="3100" dirty="0">
                <a:latin typeface="Century Gothic"/>
                <a:cs typeface="Century Gothic"/>
              </a:rPr>
              <a:t>quick, </a:t>
            </a:r>
            <a:r>
              <a:rPr lang="en-US" sz="3100" dirty="0" smtClean="0">
                <a:latin typeface="Century Gothic"/>
                <a:cs typeface="Century Gothic"/>
              </a:rPr>
              <a:t>textured &amp; </a:t>
            </a:r>
            <a:r>
              <a:rPr lang="en-US" sz="3100" dirty="0">
                <a:latin typeface="Century Gothic"/>
                <a:cs typeface="Century Gothic"/>
              </a:rPr>
              <a:t>accurate </a:t>
            </a:r>
            <a:r>
              <a:rPr lang="en-US" sz="3100" dirty="0" smtClean="0">
                <a:latin typeface="Century Gothic"/>
                <a:cs typeface="Century Gothic"/>
              </a:rPr>
              <a:t>models </a:t>
            </a:r>
            <a:r>
              <a:rPr lang="en-US" sz="3100" dirty="0">
                <a:latin typeface="Century Gothic"/>
                <a:cs typeface="Century Gothic"/>
              </a:rPr>
              <a:t>of </a:t>
            </a:r>
            <a:r>
              <a:rPr lang="en-US" sz="3100" dirty="0" smtClean="0">
                <a:latin typeface="Century Gothic"/>
                <a:cs typeface="Century Gothic"/>
              </a:rPr>
              <a:t>medium-sized objects, such as a human face and scans quickly </a:t>
            </a:r>
            <a:r>
              <a:rPr lang="en-US" sz="3100" dirty="0">
                <a:latin typeface="Century Gothic"/>
                <a:cs typeface="Century Gothic"/>
              </a:rPr>
              <a:t>in high resolution </a:t>
            </a:r>
            <a:r>
              <a:rPr lang="en-US" sz="3100" dirty="0" smtClean="0">
                <a:latin typeface="Century Gothic"/>
                <a:cs typeface="Century Gothic"/>
              </a:rPr>
              <a:t>&amp; </a:t>
            </a:r>
            <a:r>
              <a:rPr lang="en-US" sz="3100" dirty="0">
                <a:latin typeface="Century Gothic"/>
                <a:cs typeface="Century Gothic"/>
              </a:rPr>
              <a:t>vibrant </a:t>
            </a:r>
            <a:r>
              <a:rPr lang="en-US" sz="3100" dirty="0" smtClean="0">
                <a:latin typeface="Century Gothic"/>
                <a:cs typeface="Century Gothic"/>
              </a:rPr>
              <a:t>colors.</a:t>
            </a:r>
            <a:endParaRPr lang="en-US" sz="3100" dirty="0">
              <a:latin typeface="Century Gothic"/>
              <a:cs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307" y="4831488"/>
            <a:ext cx="4382141" cy="18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3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6140" y="6029688"/>
            <a:ext cx="2743206" cy="505969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0" y="274320"/>
            <a:ext cx="12192000" cy="10575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Century Gothic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dirty="0" smtClean="0">
                <a:solidFill>
                  <a:srgbClr val="6EC215"/>
                </a:solidFill>
                <a:cs typeface="Century Gothic"/>
              </a:rPr>
              <a:t>DSL: 3D Visualization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94" y="1536570"/>
            <a:ext cx="4549302" cy="2577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92095" y="1887332"/>
            <a:ext cx="6749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Century Gothic"/>
              </a:rPr>
              <a:t>The </a:t>
            </a:r>
            <a:r>
              <a:rPr lang="en-US" sz="3100" dirty="0" err="1" smtClean="0">
                <a:latin typeface="Century Gothic"/>
              </a:rPr>
              <a:t>zSpace</a:t>
            </a:r>
            <a:r>
              <a:rPr lang="en-US" sz="3100" dirty="0" smtClean="0">
                <a:latin typeface="Century Gothic"/>
              </a:rPr>
              <a:t> desktop </a:t>
            </a:r>
            <a:r>
              <a:rPr lang="en-US" sz="3100" dirty="0">
                <a:latin typeface="Century Gothic"/>
              </a:rPr>
              <a:t>virtual reality </a:t>
            </a:r>
            <a:r>
              <a:rPr lang="en-US" sz="3100" dirty="0" smtClean="0">
                <a:latin typeface="Century Gothic"/>
              </a:rPr>
              <a:t>workstation enables </a:t>
            </a:r>
            <a:r>
              <a:rPr lang="en-US" sz="3100" dirty="0">
                <a:latin typeface="Century Gothic"/>
              </a:rPr>
              <a:t>interactive viewing of models in 3D</a:t>
            </a:r>
            <a:r>
              <a:rPr lang="en-US" sz="3100" dirty="0" smtClean="0">
                <a:latin typeface="Century Gothic"/>
              </a:rPr>
              <a:t>.  Popular with disciplines from anatomy to mechanical engineering, </a:t>
            </a:r>
            <a:r>
              <a:rPr lang="en-US" sz="3100" dirty="0">
                <a:latin typeface="Century Gothic"/>
              </a:rPr>
              <a:t>its </a:t>
            </a:r>
            <a:r>
              <a:rPr lang="en-US" sz="3100" dirty="0" smtClean="0">
                <a:latin typeface="Century Gothic"/>
              </a:rPr>
              <a:t>potential to enhance learning is vast.</a:t>
            </a:r>
            <a:endParaRPr lang="en-US" sz="3100" dirty="0">
              <a:latin typeface="Century Goth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94" y="4100100"/>
            <a:ext cx="4549302" cy="250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71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3639</TotalTime>
  <Words>581</Words>
  <Application>Microsoft Macintosh PowerPoint</Application>
  <PresentationFormat>Custom</PresentationFormat>
  <Paragraphs>56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DSL: Training</vt:lpstr>
      <vt:lpstr>DSL: Consulting</vt:lpstr>
      <vt:lpstr>PowerPoint Presentation</vt:lpstr>
      <vt:lpstr>PowerPoint Presentation</vt:lpstr>
    </vt:vector>
  </TitlesOfParts>
  <Company>Florida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grand opening!</dc:title>
  <dc:creator>David Lowe</dc:creator>
  <cp:lastModifiedBy>Sohair Wastawy</cp:lastModifiedBy>
  <cp:revision>234</cp:revision>
  <dcterms:created xsi:type="dcterms:W3CDTF">2016-01-11T19:12:32Z</dcterms:created>
  <dcterms:modified xsi:type="dcterms:W3CDTF">2016-03-31T20:07:53Z</dcterms:modified>
</cp:coreProperties>
</file>